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282" r:id="rId3"/>
    <p:sldId id="354" r:id="rId4"/>
    <p:sldId id="283" r:id="rId5"/>
    <p:sldId id="285" r:id="rId6"/>
    <p:sldId id="286" r:id="rId7"/>
    <p:sldId id="287" r:id="rId8"/>
    <p:sldId id="288" r:id="rId9"/>
    <p:sldId id="289" r:id="rId10"/>
    <p:sldId id="292" r:id="rId11"/>
    <p:sldId id="317" r:id="rId12"/>
    <p:sldId id="318" r:id="rId13"/>
    <p:sldId id="319" r:id="rId14"/>
    <p:sldId id="326" r:id="rId15"/>
    <p:sldId id="327" r:id="rId16"/>
    <p:sldId id="297" r:id="rId17"/>
    <p:sldId id="324" r:id="rId18"/>
    <p:sldId id="323" r:id="rId19"/>
    <p:sldId id="322" r:id="rId20"/>
    <p:sldId id="369" r:id="rId21"/>
    <p:sldId id="302" r:id="rId22"/>
    <p:sldId id="325" r:id="rId23"/>
    <p:sldId id="370" r:id="rId24"/>
    <p:sldId id="298" r:id="rId25"/>
    <p:sldId id="360" r:id="rId26"/>
    <p:sldId id="361" r:id="rId27"/>
    <p:sldId id="363" r:id="rId28"/>
    <p:sldId id="364" r:id="rId29"/>
    <p:sldId id="365" r:id="rId30"/>
    <p:sldId id="366" r:id="rId31"/>
    <p:sldId id="367" r:id="rId32"/>
    <p:sldId id="371" r:id="rId33"/>
    <p:sldId id="374" r:id="rId34"/>
    <p:sldId id="375" r:id="rId35"/>
    <p:sldId id="376" r:id="rId36"/>
    <p:sldId id="368" r:id="rId37"/>
    <p:sldId id="372" r:id="rId38"/>
    <p:sldId id="373" r:id="rId39"/>
    <p:sldId id="377" r:id="rId40"/>
    <p:sldId id="34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149D"/>
    <a:srgbClr val="E8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176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AC91-895B-B340-BC97-9B6702E9588F}" type="datetimeFigureOut">
              <a:rPr lang="en-US" smtClean="0"/>
              <a:t>2016-03-04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3522-A149-F440-812F-F4FFAABB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223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93CD-BA95-D346-BB03-688A0987C39C}" type="datetimeFigureOut">
              <a:rPr lang="en-US" smtClean="0"/>
              <a:t>2016-03-04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700D6-3748-0C40-90E5-3435EABC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98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39CD-0EBD-844F-BDD0-AD275015F3F3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EA9A-5D2B-8A4C-B7AE-F2AAF70C5912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B48D-6E59-B543-BA42-17592DFEDC23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82DB-76F4-664F-8079-6D765210A799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DFA7-3447-AE40-86E8-45903BF34952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68F1-AFC9-924F-8678-9EB0BCE6FE8C}" type="datetime1">
              <a:rPr lang="en-CA" smtClean="0"/>
              <a:t>2016-03-04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B2F3-90DC-DF4C-B8A0-C871B9F04C3B}" type="datetime1">
              <a:rPr lang="en-CA" smtClean="0"/>
              <a:t>2016-03-04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2147-F440-664E-AAA5-336CA9FC8694}" type="datetime1">
              <a:rPr lang="en-CA" smtClean="0"/>
              <a:t>2016-03-04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D303-7F47-A34C-A435-F26971B10377}" type="datetime1">
              <a:rPr lang="en-CA" smtClean="0"/>
              <a:t>2016-03-04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178-DECC-DC46-918C-3FAECA6C93F8}" type="datetime1">
              <a:rPr lang="en-CA" smtClean="0"/>
              <a:t>2016-03-04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ECAF6-AF74-604A-A0D8-FF7597AB765E}" type="datetime1">
              <a:rPr lang="en-CA" smtClean="0"/>
              <a:t>2016-03-04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6EAA6-F3F2-2F4F-A872-15776A1ECB6E}" type="datetime1">
              <a:rPr lang="en-CA" smtClean="0"/>
              <a:t>2016-03-04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2CC4-7626-2943-8A98-DC99FB938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4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nmeth/journal/v11/n1/full/nmeth.2733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nmeth/journal/v11/n1/full/nmeth.2733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nmeth/journal/v11/n1/full/nmeth.2733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03595" y="2197332"/>
            <a:ext cx="56745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Resilience of Biological Networks</a:t>
            </a:r>
          </a:p>
          <a:p>
            <a:pPr algn="ctr"/>
            <a:r>
              <a:rPr lang="en-US" dirty="0" smtClean="0"/>
              <a:t>March 4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1308" y="4360334"/>
            <a:ext cx="38982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Mohammed Ali Shamrani</a:t>
            </a:r>
          </a:p>
          <a:p>
            <a:pPr algn="ctr"/>
            <a:r>
              <a:rPr lang="en-US" dirty="0" smtClean="0"/>
              <a:t>McGill University, Montreal, Canada</a:t>
            </a:r>
          </a:p>
          <a:p>
            <a:pPr algn="ctr"/>
            <a:r>
              <a:rPr lang="en-US" dirty="0" smtClean="0"/>
              <a:t>NII intern with Dr. Inoue-</a:t>
            </a:r>
            <a:r>
              <a:rPr lang="en-US" dirty="0"/>
              <a:t>sensei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4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5" y="1039621"/>
            <a:ext cx="81767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 smtClean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</a:t>
            </a:r>
            <a:r>
              <a:rPr lang="en-US" dirty="0" smtClean="0">
                <a:latin typeface="Cambria"/>
                <a:cs typeface="Cambria"/>
              </a:rPr>
              <a:t>       maximize the total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 ?  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endParaRPr lang="en-US" dirty="0">
              <a:latin typeface="Cambria"/>
              <a:cs typeface="Cambri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4" y="1039621"/>
            <a:ext cx="89245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       maximize </a:t>
            </a:r>
            <a:r>
              <a:rPr lang="en-US" dirty="0" smtClean="0">
                <a:latin typeface="Cambria"/>
                <a:cs typeface="Cambria"/>
              </a:rPr>
              <a:t>the total </a:t>
            </a:r>
            <a:r>
              <a:rPr lang="en-US" b="1" i="1" dirty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>
                <a:latin typeface="Cambria"/>
                <a:cs typeface="Cambria"/>
              </a:rPr>
              <a:t>enefit ?  </a:t>
            </a:r>
            <a:r>
              <a:rPr lang="en-US" dirty="0" smtClean="0">
                <a:latin typeface="Cambria"/>
                <a:cs typeface="Cambria"/>
              </a:rPr>
              <a:t> 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r>
              <a:rPr lang="en-US" sz="2800" dirty="0" smtClean="0">
                <a:latin typeface="Cambria"/>
                <a:cs typeface="Cambria"/>
              </a:rPr>
              <a:t>A: </a:t>
            </a:r>
            <a:r>
              <a:rPr lang="en-US" dirty="0" smtClean="0">
                <a:latin typeface="Cambria"/>
                <a:cs typeface="Cambria"/>
              </a:rPr>
              <a:t>Faithfully follow the Oracle advice and get the all the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enefits = </a:t>
            </a:r>
            <a:r>
              <a:rPr lang="en-US" dirty="0" smtClean="0">
                <a:solidFill>
                  <a:srgbClr val="008000"/>
                </a:solidFill>
                <a:latin typeface="Cambria"/>
                <a:cs typeface="Cambria"/>
              </a:rPr>
              <a:t>1+1+0+1+1+2+0</a:t>
            </a:r>
            <a:r>
              <a:rPr lang="en-US" dirty="0" smtClean="0">
                <a:latin typeface="Cambria"/>
                <a:cs typeface="Cambria"/>
              </a:rPr>
              <a:t> = </a:t>
            </a:r>
            <a:r>
              <a:rPr lang="en-US" b="1" dirty="0" smtClean="0">
                <a:solidFill>
                  <a:srgbClr val="008000"/>
                </a:solidFill>
                <a:latin typeface="Cambria"/>
                <a:cs typeface="Cambria"/>
              </a:rPr>
              <a:t>6</a:t>
            </a:r>
          </a:p>
          <a:p>
            <a:endParaRPr lang="en-US" dirty="0">
              <a:latin typeface="Cambria"/>
              <a:cs typeface="Cambri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4" y="1039621"/>
            <a:ext cx="89245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       maximize the total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 </a:t>
            </a:r>
            <a:r>
              <a:rPr lang="en-US" dirty="0">
                <a:latin typeface="Cambria"/>
                <a:cs typeface="Cambria"/>
              </a:rPr>
              <a:t>?  </a:t>
            </a:r>
            <a:r>
              <a:rPr lang="en-US" dirty="0" smtClean="0">
                <a:latin typeface="Cambria"/>
                <a:cs typeface="Cambria"/>
              </a:rPr>
              <a:t> 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r>
              <a:rPr lang="en-US" sz="2800" dirty="0" smtClean="0">
                <a:latin typeface="Cambria"/>
                <a:cs typeface="Cambria"/>
              </a:rPr>
              <a:t>A: </a:t>
            </a:r>
            <a:r>
              <a:rPr lang="en-US" dirty="0" smtClean="0">
                <a:latin typeface="Cambria"/>
                <a:cs typeface="Cambria"/>
              </a:rPr>
              <a:t>Faithfully follow the Oracle advice and get the all the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enefits = </a:t>
            </a:r>
            <a:r>
              <a:rPr lang="en-US" dirty="0" smtClean="0">
                <a:solidFill>
                  <a:srgbClr val="008000"/>
                </a:solidFill>
                <a:latin typeface="Cambria"/>
                <a:cs typeface="Cambria"/>
              </a:rPr>
              <a:t>1+1+0+1+1+2+0</a:t>
            </a:r>
            <a:r>
              <a:rPr lang="en-US" dirty="0" smtClean="0">
                <a:latin typeface="Cambria"/>
                <a:cs typeface="Cambria"/>
              </a:rPr>
              <a:t> = </a:t>
            </a:r>
            <a:r>
              <a:rPr lang="en-US" b="1" dirty="0" smtClean="0">
                <a:solidFill>
                  <a:srgbClr val="008000"/>
                </a:solidFill>
                <a:latin typeface="Cambria"/>
                <a:cs typeface="Cambria"/>
              </a:rPr>
              <a:t>6</a:t>
            </a:r>
          </a:p>
          <a:p>
            <a:r>
              <a:rPr lang="en-US" dirty="0" smtClean="0">
                <a:latin typeface="Cambria"/>
                <a:cs typeface="Cambria"/>
              </a:rPr>
              <a:t>						      But </a:t>
            </a:r>
            <a:r>
              <a:rPr lang="en-US" dirty="0">
                <a:latin typeface="Cambria"/>
                <a:cs typeface="Cambria"/>
              </a:rPr>
              <a:t>... you also get all the </a:t>
            </a:r>
            <a:r>
              <a:rPr lang="en-US" b="1" i="1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dirty="0">
                <a:latin typeface="Cambria"/>
                <a:cs typeface="Cambria"/>
              </a:rPr>
              <a:t>amages = </a:t>
            </a:r>
            <a:r>
              <a:rPr lang="en-US" dirty="0">
                <a:solidFill>
                  <a:srgbClr val="FF0000"/>
                </a:solidFill>
                <a:latin typeface="Cambria"/>
                <a:cs typeface="Cambria"/>
              </a:rPr>
              <a:t>2+1+2+0+0+1+0 </a:t>
            </a:r>
            <a:r>
              <a:rPr lang="en-US" dirty="0">
                <a:latin typeface="Cambria"/>
                <a:cs typeface="Cambria"/>
              </a:rPr>
              <a:t>= </a:t>
            </a:r>
            <a:r>
              <a:rPr lang="en-US" b="1" dirty="0" smtClean="0">
                <a:solidFill>
                  <a:srgbClr val="FF0000"/>
                </a:solidFill>
                <a:latin typeface="Cambria"/>
                <a:cs typeface="Cambria"/>
              </a:rPr>
              <a:t>6</a:t>
            </a:r>
            <a:endParaRPr lang="en-US" b="1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9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4" y="1039621"/>
            <a:ext cx="8924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       maximize the total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 </a:t>
            </a:r>
            <a:r>
              <a:rPr lang="en-US" u="sng" dirty="0" smtClean="0">
                <a:latin typeface="Cambria"/>
                <a:cs typeface="Cambria"/>
              </a:rPr>
              <a:t>while keeping the total </a:t>
            </a:r>
            <a:r>
              <a:rPr lang="en-US" b="1" i="1" u="sng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u="sng" dirty="0" smtClean="0">
                <a:latin typeface="Cambria"/>
                <a:cs typeface="Cambria"/>
              </a:rPr>
              <a:t>amages &lt;= 3?   </a:t>
            </a:r>
          </a:p>
          <a:p>
            <a:endParaRPr lang="en-US" dirty="0" smtClean="0">
              <a:latin typeface="Cambria"/>
              <a:cs typeface="Cambri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4" y="1039621"/>
            <a:ext cx="89245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       maximize the total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 </a:t>
            </a:r>
            <a:r>
              <a:rPr lang="en-US" u="sng" dirty="0" smtClean="0">
                <a:latin typeface="Cambria"/>
                <a:cs typeface="Cambria"/>
              </a:rPr>
              <a:t>while keeping the total </a:t>
            </a:r>
            <a:r>
              <a:rPr lang="en-US" b="1" i="1" u="sng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u="sng" dirty="0" smtClean="0">
                <a:latin typeface="Cambria"/>
                <a:cs typeface="Cambria"/>
              </a:rPr>
              <a:t>amages &lt;= 3?   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r>
              <a:rPr lang="en-US" sz="2800" dirty="0">
                <a:latin typeface="Cambria"/>
                <a:cs typeface="Cambria"/>
              </a:rPr>
              <a:t>A: </a:t>
            </a:r>
            <a:r>
              <a:rPr lang="en-US" dirty="0">
                <a:latin typeface="Cambria"/>
                <a:cs typeface="Cambria"/>
              </a:rPr>
              <a:t>Turn on   </a:t>
            </a:r>
            <a:r>
              <a:rPr lang="en-US" b="1" i="1" dirty="0"/>
              <a:t>g</a:t>
            </a:r>
            <a:r>
              <a:rPr lang="en-US" b="1" i="1" baseline="-25000" dirty="0"/>
              <a:t>0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3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4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5</a:t>
            </a:r>
            <a:endParaRPr lang="en-US" dirty="0">
              <a:latin typeface="Cambria"/>
              <a:cs typeface="Cambria"/>
            </a:endParaRPr>
          </a:p>
          <a:p>
            <a:r>
              <a:rPr lang="en-US" dirty="0" smtClean="0">
                <a:latin typeface="Cambria"/>
                <a:cs typeface="Cambria"/>
              </a:rPr>
              <a:t>        </a:t>
            </a:r>
            <a:r>
              <a:rPr lang="en-US" dirty="0">
                <a:latin typeface="Cambria"/>
                <a:cs typeface="Cambria"/>
              </a:rPr>
              <a:t>Turn off  </a:t>
            </a:r>
            <a:r>
              <a:rPr lang="en-US" b="1" i="1" dirty="0"/>
              <a:t>g</a:t>
            </a:r>
            <a:r>
              <a:rPr lang="en-US" b="1" i="1" baseline="-25000" dirty="0"/>
              <a:t>1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2 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404" y="1039621"/>
            <a:ext cx="89245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/>
                <a:cs typeface="Cambria"/>
              </a:rPr>
              <a:t>Q:</a:t>
            </a:r>
            <a:r>
              <a:rPr lang="en-US" dirty="0">
                <a:latin typeface="Cambria"/>
                <a:cs typeface="Cambria"/>
              </a:rPr>
              <a:t> What genes should one turn on/off (by external intervention) so as to </a:t>
            </a:r>
          </a:p>
          <a:p>
            <a:r>
              <a:rPr lang="en-US" dirty="0">
                <a:latin typeface="Cambria"/>
                <a:cs typeface="Cambria"/>
              </a:rPr>
              <a:t>        maximize the total </a:t>
            </a:r>
            <a:r>
              <a:rPr lang="en-US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enefit </a:t>
            </a:r>
            <a:r>
              <a:rPr lang="en-US" u="sng" dirty="0" smtClean="0">
                <a:latin typeface="Cambria"/>
                <a:cs typeface="Cambria"/>
              </a:rPr>
              <a:t>while keeping the total </a:t>
            </a:r>
            <a:r>
              <a:rPr lang="en-US" b="1" i="1" u="sng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u="sng" dirty="0" smtClean="0">
                <a:latin typeface="Cambria"/>
                <a:cs typeface="Cambria"/>
              </a:rPr>
              <a:t>amages &lt;= 3?   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r>
              <a:rPr lang="en-US" sz="2800" dirty="0">
                <a:latin typeface="Cambria"/>
                <a:cs typeface="Cambria"/>
              </a:rPr>
              <a:t>A: </a:t>
            </a:r>
            <a:r>
              <a:rPr lang="en-US" dirty="0">
                <a:latin typeface="Cambria"/>
                <a:cs typeface="Cambria"/>
              </a:rPr>
              <a:t>Turn on   </a:t>
            </a:r>
            <a:r>
              <a:rPr lang="en-US" b="1" i="1" dirty="0"/>
              <a:t>g</a:t>
            </a:r>
            <a:r>
              <a:rPr lang="en-US" b="1" i="1" baseline="-25000" dirty="0"/>
              <a:t>0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3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4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5</a:t>
            </a:r>
            <a:endParaRPr lang="en-US" dirty="0">
              <a:latin typeface="Cambria"/>
              <a:cs typeface="Cambria"/>
            </a:endParaRPr>
          </a:p>
          <a:p>
            <a:r>
              <a:rPr lang="en-US" dirty="0" smtClean="0">
                <a:latin typeface="Cambria"/>
                <a:cs typeface="Cambria"/>
              </a:rPr>
              <a:t>        </a:t>
            </a:r>
            <a:r>
              <a:rPr lang="en-US" dirty="0">
                <a:latin typeface="Cambria"/>
                <a:cs typeface="Cambria"/>
              </a:rPr>
              <a:t>Turn off  </a:t>
            </a:r>
            <a:r>
              <a:rPr lang="en-US" b="1" i="1" dirty="0"/>
              <a:t>g</a:t>
            </a:r>
            <a:r>
              <a:rPr lang="en-US" b="1" i="1" baseline="-25000" dirty="0"/>
              <a:t>1</a:t>
            </a:r>
            <a:r>
              <a:rPr lang="en-US" dirty="0">
                <a:latin typeface="Cambria"/>
                <a:cs typeface="Cambria"/>
              </a:rPr>
              <a:t>  &amp;  </a:t>
            </a:r>
            <a:r>
              <a:rPr lang="en-US" b="1" i="1" dirty="0"/>
              <a:t>g</a:t>
            </a:r>
            <a:r>
              <a:rPr lang="en-US" b="1" i="1" baseline="-25000" dirty="0"/>
              <a:t>2 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51188" y="2540079"/>
            <a:ext cx="720000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3111" y="22383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Total 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sz="2400" b="1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 5 ,       </a:t>
            </a:r>
            <a:r>
              <a:rPr lang="en-US" sz="2000" dirty="0" smtClean="0"/>
              <a:t>Total </a:t>
            </a:r>
            <a:r>
              <a:rPr lang="en-US" sz="2400" dirty="0" smtClean="0"/>
              <a:t> </a:t>
            </a:r>
            <a:r>
              <a:rPr lang="en-US" sz="2400" b="1" i="1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sz="2400" b="1" i="1" dirty="0">
                <a:latin typeface="Cambria"/>
                <a:cs typeface="Cambria"/>
              </a:rPr>
              <a:t> </a:t>
            </a:r>
            <a:r>
              <a:rPr lang="en-US" sz="2400" dirty="0">
                <a:latin typeface="Cambria"/>
                <a:cs typeface="Cambria"/>
              </a:rPr>
              <a:t>= </a:t>
            </a:r>
            <a:r>
              <a:rPr lang="en-US" sz="2400" dirty="0" smtClean="0">
                <a:latin typeface="Cambria"/>
                <a:cs typeface="Cambria"/>
              </a:rPr>
              <a:t>3</a:t>
            </a:r>
            <a:endParaRPr lang="en-US" sz="2400" dirty="0">
              <a:latin typeface="Cambria"/>
              <a:cs typeface="Cambria"/>
            </a:endParaRPr>
          </a:p>
        </p:txBody>
      </p:sp>
      <p:sp>
        <p:nvSpPr>
          <p:cNvPr id="3" name="Right Bracket 2"/>
          <p:cNvSpPr/>
          <p:nvPr/>
        </p:nvSpPr>
        <p:spPr>
          <a:xfrm>
            <a:off x="3567939" y="2280701"/>
            <a:ext cx="143283" cy="544024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8477" y="1883147"/>
            <a:ext cx="185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ptimal solution: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70801" y="3057001"/>
            <a:ext cx="3935643" cy="409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19404" y="922038"/>
            <a:ext cx="89245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Which genes would you turn on/off to achieve maximal total </a:t>
            </a:r>
            <a:r>
              <a:rPr lang="en-US" sz="2000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sz="2000" dirty="0" smtClean="0">
                <a:latin typeface="Cambria"/>
                <a:cs typeface="Cambria"/>
              </a:rPr>
              <a:t>enefit </a:t>
            </a:r>
            <a:r>
              <a:rPr lang="en-US" sz="2000" i="1" dirty="0" smtClean="0">
                <a:latin typeface="Cambria"/>
                <a:cs typeface="Cambria"/>
              </a:rPr>
              <a:t>while total  </a:t>
            </a:r>
          </a:p>
          <a:p>
            <a:r>
              <a:rPr lang="en-US" sz="2000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  <a:latin typeface="Cambria"/>
                <a:cs typeface="Cambria"/>
              </a:rPr>
              <a:t>       </a:t>
            </a:r>
            <a:r>
              <a:rPr lang="en-US" sz="2000" b="1" i="1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sz="2000" i="1" dirty="0" smtClean="0">
                <a:latin typeface="Cambria"/>
                <a:cs typeface="Cambria"/>
              </a:rPr>
              <a:t>amage </a:t>
            </a:r>
            <a:r>
              <a:rPr lang="en-US" sz="2000" dirty="0" smtClean="0">
                <a:latin typeface="Cambria"/>
                <a:cs typeface="Cambria"/>
              </a:rPr>
              <a:t>&lt;= </a:t>
            </a:r>
            <a:r>
              <a:rPr lang="en-US" sz="2000" b="1" i="1" dirty="0" smtClean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lang="en-US" sz="2000" i="1" dirty="0" smtClean="0">
                <a:latin typeface="Cambria"/>
                <a:cs typeface="Cambria"/>
              </a:rPr>
              <a:t>  </a:t>
            </a:r>
            <a:r>
              <a:rPr lang="en-US" sz="2000" dirty="0" smtClean="0">
                <a:latin typeface="Cambria"/>
                <a:cs typeface="Cambria"/>
              </a:rPr>
              <a:t>?</a:t>
            </a:r>
          </a:p>
          <a:p>
            <a:endParaRPr lang="en-US" dirty="0" smtClean="0">
              <a:latin typeface="Cambria"/>
              <a:cs typeface="Cambr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" y="1708527"/>
            <a:ext cx="4492801" cy="33112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57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" y="1708527"/>
            <a:ext cx="4492801" cy="33112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61091" y="2650578"/>
            <a:ext cx="996112" cy="79693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1659" y="4521369"/>
            <a:ext cx="863868" cy="70679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6"/>
          </p:cNvCxnSpPr>
          <p:nvPr/>
        </p:nvCxnSpPr>
        <p:spPr>
          <a:xfrm flipV="1">
            <a:off x="1357203" y="3030837"/>
            <a:ext cx="4345540" cy="1820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70428" y="4870967"/>
            <a:ext cx="4428000" cy="1820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02743" y="2757671"/>
            <a:ext cx="2890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Pressure </a:t>
            </a:r>
            <a:r>
              <a:rPr lang="en-US" sz="2000" b="1" dirty="0" smtClean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b="1" i="1" dirty="0" smtClean="0">
                <a:solidFill>
                  <a:srgbClr val="000000"/>
                </a:solidFill>
                <a:latin typeface="Cambria Math"/>
                <a:cs typeface="Cambria Math"/>
              </a:rPr>
              <a:t>the number of nodes towards which the Oracle is not indifferent</a:t>
            </a:r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endParaRPr lang="en-US" sz="2000" b="1" i="1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7062" y="4564405"/>
            <a:ext cx="3439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Tolerance (</a:t>
            </a:r>
            <a:r>
              <a:rPr lang="en-US" sz="1200" b="1" i="1" dirty="0">
                <a:solidFill>
                  <a:srgbClr val="000000"/>
                </a:solidFill>
                <a:latin typeface="Cambria Math"/>
                <a:cs typeface="Cambria Math"/>
              </a:rPr>
              <a:t>the number of </a:t>
            </a:r>
            <a:r>
              <a:rPr lang="en-US" sz="1200" b="1" i="1" dirty="0" smtClean="0">
                <a:solidFill>
                  <a:srgbClr val="000000"/>
                </a:solidFill>
                <a:latin typeface="Cambria Math"/>
                <a:cs typeface="Cambria Math"/>
              </a:rPr>
              <a:t>Oracle-advice-contradicting edges to be tolerated</a:t>
            </a:r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endParaRPr lang="en-US" sz="2000" b="1" i="1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37326" y="1896580"/>
            <a:ext cx="1554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Set of genes</a:t>
            </a:r>
            <a:endParaRPr lang="en-US" sz="2000" b="1" i="1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3149" y="2278690"/>
            <a:ext cx="291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Oracle Advice (</a:t>
            </a:r>
            <a:r>
              <a:rPr lang="en-US" sz="1200" b="1" i="1" dirty="0" err="1" smtClean="0">
                <a:solidFill>
                  <a:srgbClr val="000000"/>
                </a:solidFill>
                <a:latin typeface="Cambria Math"/>
                <a:cs typeface="Cambria Math"/>
              </a:rPr>
              <a:t>trinary</a:t>
            </a:r>
            <a:r>
              <a:rPr lang="en-US" sz="1200" b="1" i="1" dirty="0" smtClean="0">
                <a:solidFill>
                  <a:srgbClr val="000000"/>
                </a:solidFill>
                <a:latin typeface="Cambria Math"/>
                <a:cs typeface="Cambria Math"/>
              </a:rPr>
              <a:t> string</a:t>
            </a:r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) </a:t>
            </a:r>
            <a:endParaRPr lang="en-US" sz="2000" b="1" i="1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932937" y="2161704"/>
            <a:ext cx="4345540" cy="1820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430602" y="2505904"/>
            <a:ext cx="720000" cy="1820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0751" y="4111748"/>
            <a:ext cx="720000" cy="1820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90751" y="3929902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FF"/>
                </a:solidFill>
                <a:latin typeface="Cambria Math"/>
                <a:cs typeface="Cambria Math"/>
              </a:rPr>
              <a:t>Interaction matrix  </a:t>
            </a:r>
            <a:endParaRPr lang="en-US" sz="2000" b="1" i="1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660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0188" y="1708527"/>
            <a:ext cx="4492801" cy="3311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55" y="1782443"/>
            <a:ext cx="4247526" cy="27882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12597" y="1739894"/>
            <a:ext cx="0" cy="371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77794" y="2259500"/>
            <a:ext cx="115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Benefits</a:t>
            </a:r>
            <a:endParaRPr lang="en-US" sz="2000" i="1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069" y="3540790"/>
            <a:ext cx="1254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Damages</a:t>
            </a:r>
            <a:endParaRPr lang="en-US" sz="2000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128" y="5615002"/>
            <a:ext cx="854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Beneficial/damaging edge, add 1 point to the benefit/damage score of both source (projection, out-degree-dependent) and target (attraction, in-degree-dependent)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12" y="3088123"/>
            <a:ext cx="6773565" cy="485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07141" y="4109198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0656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43592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24920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063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710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0611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00656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0714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30107" y="5394740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362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54098" y="536658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64608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24920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cintosh HD:Users:mohammedalshamrani:Downloads:School:Waldispul:Z-misc:presentation.group.meeting.may.14.2015:adlema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5390" y="3708658"/>
            <a:ext cx="78146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Biological networks can be represented as a directed graph:</a:t>
            </a:r>
          </a:p>
          <a:p>
            <a:endParaRPr lang="en-US" dirty="0"/>
          </a:p>
          <a:p>
            <a:r>
              <a:rPr lang="en-US" dirty="0" smtClean="0"/>
              <a:t>Nodes                = genes</a:t>
            </a:r>
          </a:p>
          <a:p>
            <a:r>
              <a:rPr lang="en-US" dirty="0"/>
              <a:t>D</a:t>
            </a:r>
            <a:r>
              <a:rPr lang="en-US" dirty="0" smtClean="0"/>
              <a:t>irected edges =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243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0188" y="1708527"/>
            <a:ext cx="4492801" cy="3311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722155" y="1782443"/>
            <a:ext cx="4247526" cy="27882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12597" y="1739894"/>
            <a:ext cx="0" cy="371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77794" y="2259500"/>
            <a:ext cx="1154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Benefits</a:t>
            </a:r>
            <a:endParaRPr lang="en-US" sz="2000" i="1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069" y="3540790"/>
            <a:ext cx="1254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Damages</a:t>
            </a:r>
            <a:endParaRPr lang="en-US" sz="2000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128" y="5615002"/>
            <a:ext cx="8545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Beneficial/damaging edge, add 1 point to the benefit/damage score of both source (projection, out-degree-dependent) and target (attraction, in-degree-dependent)</a:t>
            </a:r>
          </a:p>
          <a:p>
            <a:endParaRPr lang="en-US" dirty="0"/>
          </a:p>
          <a:p>
            <a:r>
              <a:rPr lang="en-US" dirty="0" smtClean="0"/>
              <a:t>&gt; This assumes that all interactions are equally potent, which in reality is not the case.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188" y="1708527"/>
            <a:ext cx="4492801" cy="3311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4722155" y="1782443"/>
            <a:ext cx="4247526" cy="27882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12597" y="1739894"/>
            <a:ext cx="0" cy="371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87" y="5544904"/>
            <a:ext cx="8413906" cy="1239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09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19404" y="922038"/>
            <a:ext cx="89245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Which genes would you turn on/off to achieve maximal total </a:t>
            </a:r>
            <a:r>
              <a:rPr lang="en-US" sz="2000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sz="2000" dirty="0" smtClean="0">
                <a:latin typeface="Cambria"/>
                <a:cs typeface="Cambria"/>
              </a:rPr>
              <a:t>enefit </a:t>
            </a:r>
            <a:r>
              <a:rPr lang="en-US" sz="2000" i="1" dirty="0" smtClean="0">
                <a:latin typeface="Cambria"/>
                <a:cs typeface="Cambria"/>
              </a:rPr>
              <a:t>while total  </a:t>
            </a:r>
          </a:p>
          <a:p>
            <a:r>
              <a:rPr lang="en-US" sz="2000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  <a:latin typeface="Cambria"/>
                <a:cs typeface="Cambria"/>
              </a:rPr>
              <a:t>       </a:t>
            </a:r>
            <a:r>
              <a:rPr lang="en-US" sz="2000" b="1" i="1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sz="2000" i="1" dirty="0" smtClean="0">
                <a:latin typeface="Cambria"/>
                <a:cs typeface="Cambria"/>
              </a:rPr>
              <a:t>amage </a:t>
            </a:r>
            <a:r>
              <a:rPr lang="en-US" sz="2000" dirty="0" smtClean="0">
                <a:latin typeface="Cambria"/>
                <a:cs typeface="Cambria"/>
              </a:rPr>
              <a:t>&lt;= </a:t>
            </a:r>
            <a:r>
              <a:rPr lang="en-US" sz="2000" b="1" i="1" dirty="0" smtClean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lang="en-US" sz="2000" i="1" dirty="0" smtClean="0">
                <a:latin typeface="Cambria"/>
                <a:cs typeface="Cambria"/>
              </a:rPr>
              <a:t>  </a:t>
            </a:r>
            <a:r>
              <a:rPr lang="en-US" sz="2000" dirty="0" smtClean="0">
                <a:latin typeface="Cambria"/>
                <a:cs typeface="Cambria"/>
              </a:rPr>
              <a:t>?</a:t>
            </a:r>
          </a:p>
          <a:p>
            <a:endParaRPr lang="en-US" dirty="0" smtClean="0">
              <a:latin typeface="Cambria"/>
              <a:cs typeface="Cambr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7" y="5544904"/>
            <a:ext cx="8413906" cy="12394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3351" y="3329460"/>
            <a:ext cx="79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Forcibly turn on/off   (or, equivalently,  select-for/delete) genes so as to maximize the total number of interactions (edges) supporting an Oracle advice while minimizing the total number of interactions (edges) that contradict it.</a:t>
            </a:r>
            <a:endParaRPr lang="en-US" sz="2000" i="1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6919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19404" y="922038"/>
            <a:ext cx="89245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Which genes would you turn on/off to achieve maximal total </a:t>
            </a:r>
            <a:r>
              <a:rPr lang="en-US" sz="2000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sz="2000" dirty="0" smtClean="0">
                <a:latin typeface="Cambria"/>
                <a:cs typeface="Cambria"/>
              </a:rPr>
              <a:t>enefit </a:t>
            </a:r>
            <a:r>
              <a:rPr lang="en-US" sz="2000" i="1" dirty="0" smtClean="0">
                <a:latin typeface="Cambria"/>
                <a:cs typeface="Cambria"/>
              </a:rPr>
              <a:t>while total  </a:t>
            </a:r>
          </a:p>
          <a:p>
            <a:r>
              <a:rPr lang="en-US" sz="2000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  <a:latin typeface="Cambria"/>
                <a:cs typeface="Cambria"/>
              </a:rPr>
              <a:t>       </a:t>
            </a:r>
            <a:r>
              <a:rPr lang="en-US" sz="2000" b="1" i="1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sz="2000" i="1" dirty="0" smtClean="0">
                <a:latin typeface="Cambria"/>
                <a:cs typeface="Cambria"/>
              </a:rPr>
              <a:t>amage </a:t>
            </a:r>
            <a:r>
              <a:rPr lang="en-US" sz="2000" dirty="0" smtClean="0">
                <a:latin typeface="Cambria"/>
                <a:cs typeface="Cambria"/>
              </a:rPr>
              <a:t>&lt;= </a:t>
            </a:r>
            <a:r>
              <a:rPr lang="en-US" sz="2000" b="1" i="1" dirty="0" smtClean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lang="en-US" sz="2000" i="1" dirty="0" smtClean="0">
                <a:latin typeface="Cambria"/>
                <a:cs typeface="Cambria"/>
              </a:rPr>
              <a:t>  </a:t>
            </a:r>
            <a:r>
              <a:rPr lang="en-US" sz="2000" dirty="0" smtClean="0">
                <a:latin typeface="Cambria"/>
                <a:cs typeface="Cambria"/>
              </a:rPr>
              <a:t>?</a:t>
            </a:r>
          </a:p>
          <a:p>
            <a:endParaRPr lang="en-US" dirty="0" smtClean="0">
              <a:latin typeface="Cambria"/>
              <a:cs typeface="Cambr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7" y="5544904"/>
            <a:ext cx="8413906" cy="12394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3351" y="3329460"/>
            <a:ext cx="79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8000"/>
                </a:solidFill>
                <a:latin typeface="Cambria Math"/>
                <a:cs typeface="Cambria Math"/>
              </a:rPr>
              <a:t>Forcibly turn on/off   (or, equivalently,  select-for/delete) genes so as to maximize the total number of interactions (edges) supporting an Oracle advice while minimizing the total number of interactions (edges) that contradict it.</a:t>
            </a:r>
            <a:endParaRPr lang="en-US" sz="2000" i="1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36889" y="3357682"/>
            <a:ext cx="1312333" cy="35354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0177" y="3368209"/>
            <a:ext cx="1907822" cy="35354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</p:cNvCxnSpPr>
          <p:nvPr/>
        </p:nvCxnSpPr>
        <p:spPr>
          <a:xfrm flipH="1" flipV="1">
            <a:off x="2286000" y="2963333"/>
            <a:ext cx="7056" cy="3943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895622" y="2963333"/>
            <a:ext cx="7056" cy="3943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67558" y="2645587"/>
            <a:ext cx="195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Cellular Regulation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27028" y="261332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51" y="3785441"/>
            <a:ext cx="3014505" cy="259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7593" y="2593687"/>
            <a:ext cx="633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This problem is NP-hard by reduction from the Knapsack optimization problem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9404" y="922038"/>
            <a:ext cx="89245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Which genes would you turn on/off to achieve maximal total </a:t>
            </a:r>
            <a:r>
              <a:rPr lang="en-US" sz="2000" b="1" i="1" dirty="0" smtClean="0">
                <a:solidFill>
                  <a:srgbClr val="008000"/>
                </a:solidFill>
                <a:latin typeface="Cambria"/>
                <a:cs typeface="Cambria"/>
              </a:rPr>
              <a:t>B</a:t>
            </a:r>
            <a:r>
              <a:rPr lang="en-US" sz="2000" dirty="0" smtClean="0">
                <a:latin typeface="Cambria"/>
                <a:cs typeface="Cambria"/>
              </a:rPr>
              <a:t>enefit </a:t>
            </a:r>
            <a:r>
              <a:rPr lang="en-US" sz="2000" i="1" dirty="0" smtClean="0">
                <a:latin typeface="Cambria"/>
                <a:cs typeface="Cambria"/>
              </a:rPr>
              <a:t>while total  </a:t>
            </a:r>
          </a:p>
          <a:p>
            <a:r>
              <a:rPr lang="en-US" sz="2000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  <a:latin typeface="Cambria"/>
                <a:cs typeface="Cambria"/>
              </a:rPr>
              <a:t>       </a:t>
            </a:r>
            <a:r>
              <a:rPr lang="en-US" sz="2000" b="1" i="1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lang="en-US" sz="2000" i="1" dirty="0" smtClean="0">
                <a:latin typeface="Cambria"/>
                <a:cs typeface="Cambria"/>
              </a:rPr>
              <a:t>amage </a:t>
            </a:r>
            <a:r>
              <a:rPr lang="en-US" sz="2000" dirty="0" smtClean="0">
                <a:latin typeface="Cambria"/>
                <a:cs typeface="Cambria"/>
              </a:rPr>
              <a:t>&lt;= </a:t>
            </a:r>
            <a:r>
              <a:rPr lang="en-US" sz="2000" b="1" i="1" dirty="0" smtClean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lang="en-US" sz="2000" i="1" dirty="0" smtClean="0">
                <a:latin typeface="Cambria"/>
                <a:cs typeface="Cambria"/>
              </a:rPr>
              <a:t>  </a:t>
            </a:r>
            <a:r>
              <a:rPr lang="en-US" sz="2000" dirty="0" smtClean="0">
                <a:latin typeface="Cambria"/>
                <a:cs typeface="Cambria"/>
              </a:rPr>
              <a:t>?</a:t>
            </a:r>
          </a:p>
          <a:p>
            <a:endParaRPr lang="en-US" dirty="0" smtClean="0">
              <a:latin typeface="Cambria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75793" y="922038"/>
            <a:ext cx="261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Problem Definition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9222" y="6376489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M. A. Shamrani, J. Waldispühl</a:t>
            </a:r>
            <a:r>
              <a:rPr lang="en-US" sz="1200" dirty="0"/>
              <a:t>, </a:t>
            </a:r>
            <a:r>
              <a:rPr lang="en-US" sz="1200" dirty="0" smtClean="0"/>
              <a:t>F. Major</a:t>
            </a:r>
            <a:r>
              <a:rPr lang="en-US" sz="1200" dirty="0"/>
              <a:t>. "Evolution by Computational Selection."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arXiv:1505.02348</a:t>
            </a:r>
            <a:r>
              <a:rPr lang="en-US" sz="1200" dirty="0"/>
              <a:t> (2015).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41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292" y="465189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Case study: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292" y="1072449"/>
            <a:ext cx="7825486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protein-protein interaction (PPI) network</a:t>
            </a:r>
            <a:r>
              <a:rPr lang="en-US" baseline="30000" dirty="0" smtClean="0"/>
              <a:t>1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       - Experimentally validated interactions and </a:t>
            </a:r>
          </a:p>
          <a:p>
            <a:r>
              <a:rPr lang="en-US" dirty="0" smtClean="0"/>
              <a:t>       - </a:t>
            </a:r>
            <a:r>
              <a:rPr lang="en-US" dirty="0"/>
              <a:t>M</a:t>
            </a:r>
            <a:r>
              <a:rPr lang="en-US" dirty="0" smtClean="0"/>
              <a:t>achine-learned edge signs (promotional/inhibitory interactions)</a:t>
            </a:r>
          </a:p>
          <a:p>
            <a:r>
              <a:rPr lang="en-US" dirty="0"/>
              <a:t> </a:t>
            </a:r>
            <a:r>
              <a:rPr lang="en-US" dirty="0" smtClean="0"/>
              <a:t>      - </a:t>
            </a:r>
            <a:r>
              <a:rPr lang="en-CA" b="1" dirty="0"/>
              <a:t>3352</a:t>
            </a:r>
            <a:r>
              <a:rPr lang="en-CA" dirty="0"/>
              <a:t>  </a:t>
            </a:r>
            <a:r>
              <a:rPr lang="en-CA" dirty="0" smtClean="0"/>
              <a:t>genes (nodes),  </a:t>
            </a:r>
            <a:r>
              <a:rPr lang="en-CA" b="1" dirty="0"/>
              <a:t>6093</a:t>
            </a:r>
            <a:r>
              <a:rPr lang="en-CA" dirty="0"/>
              <a:t>  </a:t>
            </a:r>
            <a:r>
              <a:rPr lang="en-CA" dirty="0" smtClean="0"/>
              <a:t>interactions (edges)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CA" sz="1400" dirty="0" smtClean="0"/>
          </a:p>
          <a:p>
            <a:r>
              <a:rPr lang="en-US" sz="1400" baseline="30000" dirty="0" smtClean="0"/>
              <a:t>1 </a:t>
            </a:r>
            <a:r>
              <a:rPr lang="en-CA" sz="1400" dirty="0" err="1" smtClean="0"/>
              <a:t>Vinayagam</a:t>
            </a:r>
            <a:r>
              <a:rPr lang="en-CA" sz="1400" dirty="0"/>
              <a:t>, </a:t>
            </a:r>
            <a:r>
              <a:rPr lang="en-CA" sz="1400" dirty="0" err="1"/>
              <a:t>Arunachalam</a:t>
            </a:r>
            <a:r>
              <a:rPr lang="en-CA" sz="1400" dirty="0"/>
              <a:t>, et al. "Integrating protein-protein interaction networks with phenotypes reveals signs of interactions." </a:t>
            </a:r>
            <a:r>
              <a:rPr lang="en-CA" sz="1400" i="1" u="sng" dirty="0">
                <a:hlinkClick r:id="rId2"/>
              </a:rPr>
              <a:t>Nature methods</a:t>
            </a:r>
            <a:r>
              <a:rPr lang="en-CA" sz="1400" dirty="0"/>
              <a:t> 11.1 (2014): 94-99.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11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292" y="465189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Case study: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292" y="1072449"/>
            <a:ext cx="7825486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protein-protein interaction (PPI) network</a:t>
            </a:r>
            <a:r>
              <a:rPr lang="en-US" baseline="30000" dirty="0"/>
              <a:t>1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       - Experimentally validated interactions and </a:t>
            </a:r>
          </a:p>
          <a:p>
            <a:r>
              <a:rPr lang="en-US" dirty="0" smtClean="0"/>
              <a:t>       - </a:t>
            </a:r>
            <a:r>
              <a:rPr lang="en-US" dirty="0"/>
              <a:t>M</a:t>
            </a:r>
            <a:r>
              <a:rPr lang="en-US" dirty="0" smtClean="0"/>
              <a:t>achine-learned edge signs (promotional/inhibitory interactions)</a:t>
            </a:r>
          </a:p>
          <a:p>
            <a:r>
              <a:rPr lang="en-US" dirty="0"/>
              <a:t> </a:t>
            </a:r>
            <a:r>
              <a:rPr lang="en-US" dirty="0" smtClean="0"/>
              <a:t>      - </a:t>
            </a:r>
            <a:r>
              <a:rPr lang="en-CA" b="1" dirty="0" smtClean="0"/>
              <a:t>3352</a:t>
            </a:r>
            <a:r>
              <a:rPr lang="en-CA" dirty="0" smtClean="0"/>
              <a:t>  genes (nodes),  </a:t>
            </a:r>
            <a:r>
              <a:rPr lang="en-CA" b="1" dirty="0"/>
              <a:t>6093</a:t>
            </a:r>
            <a:r>
              <a:rPr lang="en-CA" dirty="0"/>
              <a:t>  </a:t>
            </a:r>
            <a:r>
              <a:rPr lang="en-CA" dirty="0" smtClean="0"/>
              <a:t>interactions (edges)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CA" sz="1400" dirty="0" smtClean="0"/>
          </a:p>
          <a:p>
            <a:r>
              <a:rPr lang="en-US" sz="1400" baseline="30000" dirty="0"/>
              <a:t>1</a:t>
            </a:r>
            <a:r>
              <a:rPr lang="en-CA" sz="1400" dirty="0" err="1" smtClean="0"/>
              <a:t>Vinayagam</a:t>
            </a:r>
            <a:r>
              <a:rPr lang="en-CA" sz="1400" dirty="0"/>
              <a:t>, </a:t>
            </a:r>
            <a:r>
              <a:rPr lang="en-CA" sz="1400" dirty="0" err="1"/>
              <a:t>Arunachalam</a:t>
            </a:r>
            <a:r>
              <a:rPr lang="en-CA" sz="1400" dirty="0"/>
              <a:t>, et al. "Integrating protein-protein interaction networks with phenotypes reveals signs of interactions." </a:t>
            </a:r>
            <a:r>
              <a:rPr lang="en-CA" sz="1400" i="1" u="sng" dirty="0">
                <a:hlinkClick r:id="rId2"/>
              </a:rPr>
              <a:t>Nature methods</a:t>
            </a:r>
            <a:r>
              <a:rPr lang="en-CA" sz="1400" dirty="0"/>
              <a:t> 11.1 (2014): 94-99. </a:t>
            </a:r>
            <a:endParaRPr lang="en-US" sz="1400" dirty="0"/>
          </a:p>
        </p:txBody>
      </p:sp>
      <p:pic>
        <p:nvPicPr>
          <p:cNvPr id="7" name="Picture 6" descr="Macintosh HD:Users:mohammedalshamrani:Desktop:report:topology:Vinagayam.png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5" r="6714" b="13583"/>
          <a:stretch/>
        </p:blipFill>
        <p:spPr bwMode="auto">
          <a:xfrm>
            <a:off x="1509888" y="2507332"/>
            <a:ext cx="6589890" cy="38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3165" y="463810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75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292" y="465189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Case study: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292" y="1072449"/>
            <a:ext cx="7825486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protein-protein interaction (PPI) network: </a:t>
            </a:r>
          </a:p>
          <a:p>
            <a:endParaRPr lang="en-US" dirty="0" smtClean="0"/>
          </a:p>
          <a:p>
            <a:r>
              <a:rPr lang="en-US" dirty="0" smtClean="0"/>
              <a:t>       - Experimentally validated interactions and </a:t>
            </a:r>
          </a:p>
          <a:p>
            <a:r>
              <a:rPr lang="en-US" dirty="0" smtClean="0"/>
              <a:t>       - </a:t>
            </a:r>
            <a:r>
              <a:rPr lang="en-US" dirty="0"/>
              <a:t>M</a:t>
            </a:r>
            <a:r>
              <a:rPr lang="en-US" dirty="0" smtClean="0"/>
              <a:t>achine-learned edge signs (promotional/inhibitory interactions)</a:t>
            </a:r>
          </a:p>
          <a:p>
            <a:r>
              <a:rPr lang="en-US" dirty="0"/>
              <a:t> </a:t>
            </a:r>
            <a:r>
              <a:rPr lang="en-US" dirty="0" smtClean="0"/>
              <a:t>      - </a:t>
            </a:r>
            <a:r>
              <a:rPr lang="en-CA" b="1" dirty="0"/>
              <a:t>3352</a:t>
            </a:r>
            <a:r>
              <a:rPr lang="en-CA" dirty="0"/>
              <a:t>  </a:t>
            </a:r>
            <a:r>
              <a:rPr lang="en-CA" dirty="0" smtClean="0"/>
              <a:t>genes (nodes),  </a:t>
            </a:r>
            <a:r>
              <a:rPr lang="en-CA" b="1" dirty="0"/>
              <a:t>6093</a:t>
            </a:r>
            <a:r>
              <a:rPr lang="en-CA" dirty="0"/>
              <a:t>  </a:t>
            </a:r>
            <a:r>
              <a:rPr lang="en-CA" dirty="0" smtClean="0"/>
              <a:t>interactions (edges)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CA" sz="1400" dirty="0" smtClean="0"/>
          </a:p>
          <a:p>
            <a:r>
              <a:rPr lang="en-CA" sz="1400" dirty="0" err="1" smtClean="0"/>
              <a:t>Vinayagam</a:t>
            </a:r>
            <a:r>
              <a:rPr lang="en-CA" sz="1400" dirty="0"/>
              <a:t>, </a:t>
            </a:r>
            <a:r>
              <a:rPr lang="en-CA" sz="1400" dirty="0" err="1"/>
              <a:t>Arunachalam</a:t>
            </a:r>
            <a:r>
              <a:rPr lang="en-CA" sz="1400" dirty="0"/>
              <a:t>, et al. "Integrating protein-protein interaction networks with phenotypes reveals signs of interactions." </a:t>
            </a:r>
            <a:r>
              <a:rPr lang="en-CA" sz="1400" i="1" u="sng" dirty="0">
                <a:hlinkClick r:id="rId2"/>
              </a:rPr>
              <a:t>Nature methods</a:t>
            </a:r>
            <a:r>
              <a:rPr lang="en-CA" sz="1400" dirty="0"/>
              <a:t> 11.1 (2014): 94-99.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7000"/>
          <a:stretch/>
        </p:blipFill>
        <p:spPr>
          <a:xfrm>
            <a:off x="381002" y="2556933"/>
            <a:ext cx="3894665" cy="34120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205" r="15346"/>
          <a:stretch/>
        </p:blipFill>
        <p:spPr>
          <a:xfrm>
            <a:off x="5080001" y="2570268"/>
            <a:ext cx="3866445" cy="3457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5571" y="5744599"/>
            <a:ext cx="1326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In-degree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6638" y="5684111"/>
            <a:ext cx="2190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Out-degree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823630" y="3721207"/>
            <a:ext cx="2190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29999" y="3859496"/>
            <a:ext cx="2190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21579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292" y="465189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Case study: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291" y="1072449"/>
            <a:ext cx="8573375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A protein-protein interaction (PPI) network: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       - Experimentally validated interactions and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       - </a:t>
            </a:r>
            <a:r>
              <a:rPr lang="en-US" dirty="0">
                <a:solidFill>
                  <a:srgbClr val="7F7F7F"/>
                </a:solidFill>
              </a:rPr>
              <a:t>M</a:t>
            </a:r>
            <a:r>
              <a:rPr lang="en-US" dirty="0" smtClean="0">
                <a:solidFill>
                  <a:srgbClr val="7F7F7F"/>
                </a:solidFill>
              </a:rPr>
              <a:t>achine-learned edge signs (promotional/inhibitory interactions)</a:t>
            </a:r>
          </a:p>
          <a:p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 smtClean="0">
                <a:solidFill>
                  <a:srgbClr val="7F7F7F"/>
                </a:solidFill>
              </a:rPr>
              <a:t>      - </a:t>
            </a:r>
            <a:r>
              <a:rPr lang="en-CA" b="1" dirty="0">
                <a:solidFill>
                  <a:srgbClr val="7F7F7F"/>
                </a:solidFill>
              </a:rPr>
              <a:t>3352</a:t>
            </a:r>
            <a:r>
              <a:rPr lang="en-CA" dirty="0">
                <a:solidFill>
                  <a:srgbClr val="7F7F7F"/>
                </a:solidFill>
              </a:rPr>
              <a:t>  </a:t>
            </a:r>
            <a:r>
              <a:rPr lang="en-CA" dirty="0" smtClean="0">
                <a:solidFill>
                  <a:srgbClr val="7F7F7F"/>
                </a:solidFill>
              </a:rPr>
              <a:t>genes (nodes),  </a:t>
            </a:r>
            <a:r>
              <a:rPr lang="en-CA" b="1" dirty="0">
                <a:solidFill>
                  <a:srgbClr val="7F7F7F"/>
                </a:solidFill>
              </a:rPr>
              <a:t>6093</a:t>
            </a:r>
            <a:r>
              <a:rPr lang="en-CA" dirty="0">
                <a:solidFill>
                  <a:srgbClr val="7F7F7F"/>
                </a:solidFill>
              </a:rPr>
              <a:t>  </a:t>
            </a:r>
            <a:r>
              <a:rPr lang="en-CA" dirty="0" smtClean="0">
                <a:solidFill>
                  <a:srgbClr val="7F7F7F"/>
                </a:solidFill>
              </a:rPr>
              <a:t>interactions (edges)</a:t>
            </a:r>
          </a:p>
          <a:p>
            <a:endParaRPr lang="en-CA" dirty="0"/>
          </a:p>
          <a:p>
            <a:r>
              <a:rPr lang="en-CA" dirty="0" smtClean="0"/>
              <a:t>Against a randomly generated network </a:t>
            </a:r>
            <a:r>
              <a:rPr lang="en-CA" dirty="0"/>
              <a:t>generated with </a:t>
            </a:r>
            <a:r>
              <a:rPr lang="en-CA" dirty="0" err="1"/>
              <a:t>Erdos-Renyi</a:t>
            </a:r>
            <a:r>
              <a:rPr lang="en-CA" dirty="0"/>
              <a:t> (ER) model:</a:t>
            </a:r>
          </a:p>
          <a:p>
            <a:r>
              <a:rPr lang="en-CA" dirty="0" smtClean="0"/>
              <a:t>       - Same number of nodes/edges as PPI, but different degree distribution (flattened)</a:t>
            </a:r>
          </a:p>
          <a:p>
            <a:r>
              <a:rPr lang="en-CA" dirty="0"/>
              <a:t> </a:t>
            </a:r>
            <a:r>
              <a:rPr lang="en-CA" dirty="0" smtClean="0"/>
              <a:t>      - Random edge signs (coin flip)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44" y="3683000"/>
            <a:ext cx="6194778" cy="3173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165" y="508121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0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292" y="465189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Case study: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292" y="1072449"/>
            <a:ext cx="8412508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protein-protein interaction (PPI) network: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 - Experimentally validated interactions and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 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achine-learned edge signs (promotional/inhibitory interactions)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- 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3352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genes (nodes),  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6093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interactions (edges)</a:t>
            </a:r>
          </a:p>
          <a:p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dirty="0" smtClean="0"/>
              <a:t>Against a randomly generated network generated with </a:t>
            </a:r>
            <a:r>
              <a:rPr lang="en-CA" dirty="0" err="1" smtClean="0"/>
              <a:t>Erdos-Renyi</a:t>
            </a:r>
            <a:r>
              <a:rPr lang="en-CA" dirty="0" smtClean="0"/>
              <a:t> (ER) model:</a:t>
            </a:r>
          </a:p>
          <a:p>
            <a:r>
              <a:rPr lang="en-CA" dirty="0"/>
              <a:t> </a:t>
            </a:r>
            <a:r>
              <a:rPr lang="en-CA" dirty="0" smtClean="0"/>
              <a:t>      - Same number of nodes/edges as PPI, but different degree distribution (flattened)</a:t>
            </a:r>
          </a:p>
          <a:p>
            <a:r>
              <a:rPr lang="en-CA" dirty="0"/>
              <a:t> </a:t>
            </a:r>
            <a:r>
              <a:rPr lang="en-CA" dirty="0" smtClean="0"/>
              <a:t>      - Random edge signs (coin flip)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5903"/>
          <a:stretch/>
        </p:blipFill>
        <p:spPr>
          <a:xfrm>
            <a:off x="387181" y="3799707"/>
            <a:ext cx="4029597" cy="2959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6223"/>
          <a:stretch/>
        </p:blipFill>
        <p:spPr>
          <a:xfrm>
            <a:off x="5057420" y="3794883"/>
            <a:ext cx="4080932" cy="3008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7552" y="6462428"/>
            <a:ext cx="10897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In-degree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6488668"/>
            <a:ext cx="1261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Out-degree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536218" y="5117908"/>
            <a:ext cx="18261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Number of nodes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170870" y="5024153"/>
            <a:ext cx="18261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13483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12" y="3088123"/>
            <a:ext cx="6773565" cy="485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07141" y="4109198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0656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43592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24920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063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710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0611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00656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0714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30107" y="5394740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362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54098" y="536658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64608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24920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cintosh HD:Users:mohammedalshamrani:Downloads:School:Waldispul:Z-misc:presentation.group.meeting.may.14.2015:adlema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25390" y="3708658"/>
            <a:ext cx="781460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Biological networks can be represented as a directed graph:</a:t>
            </a:r>
          </a:p>
          <a:p>
            <a:endParaRPr lang="en-US" dirty="0"/>
          </a:p>
          <a:p>
            <a:r>
              <a:rPr lang="en-US" dirty="0" smtClean="0"/>
              <a:t>Nodes                = genes</a:t>
            </a:r>
          </a:p>
          <a:p>
            <a:r>
              <a:rPr lang="en-US" dirty="0"/>
              <a:t>D</a:t>
            </a:r>
            <a:r>
              <a:rPr lang="en-US" dirty="0" smtClean="0"/>
              <a:t>irected edges = interactions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An interaction can be promotional (</a:t>
            </a:r>
            <a:r>
              <a:rPr lang="en-US" b="1" dirty="0"/>
              <a:t>+</a:t>
            </a:r>
            <a:r>
              <a:rPr lang="en-US" dirty="0"/>
              <a:t>) or inhibitory (</a:t>
            </a:r>
            <a:r>
              <a:rPr lang="en-US" b="1" dirty="0"/>
              <a:t>-</a:t>
            </a:r>
            <a:r>
              <a:rPr lang="en-US" dirty="0"/>
              <a:t>) in nature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6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8578" y="5611505"/>
            <a:ext cx="808042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FF"/>
                </a:solidFill>
                <a:latin typeface="Cambria"/>
                <a:cs typeface="Cambria"/>
              </a:rPr>
              <a:t>Simulation workflow: </a:t>
            </a:r>
            <a:r>
              <a:rPr lang="en-US" dirty="0" smtClean="0">
                <a:latin typeface="Cambria"/>
                <a:cs typeface="Cambria"/>
              </a:rPr>
              <a:t>stress-test each network against randomly generated Oracle advices (pressure) with varying degrees of tolerance (tolerated edges acting against Oracle advice)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972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2333" y="225781"/>
            <a:ext cx="223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PPI (real bio-network)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0493" y="239892"/>
            <a:ext cx="276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(PPI’s random analogue)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492" y="620892"/>
            <a:ext cx="2477729" cy="1199441"/>
          </a:xfrm>
          <a:prstGeom prst="rect">
            <a:avLst/>
          </a:prstGeom>
        </p:spPr>
      </p:pic>
      <p:pic>
        <p:nvPicPr>
          <p:cNvPr id="8" name="Picture 7" descr="Macintosh HD:Users:mohammedalshamrani:Desktop:report:topology:Vinagayam.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13"/>
          <a:stretch/>
        </p:blipFill>
        <p:spPr bwMode="auto">
          <a:xfrm>
            <a:off x="945444" y="578559"/>
            <a:ext cx="2793999" cy="11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" y="2328332"/>
            <a:ext cx="4490247" cy="3194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331" y="2328329"/>
            <a:ext cx="4515556" cy="31795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0890" y="6172907"/>
            <a:ext cx="704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average total </a:t>
            </a:r>
            <a:r>
              <a:rPr lang="en-US" sz="2000" dirty="0" smtClean="0"/>
              <a:t>B</a:t>
            </a:r>
            <a:r>
              <a:rPr lang="en-US" dirty="0" smtClean="0"/>
              <a:t>enefits (=</a:t>
            </a:r>
            <a:r>
              <a:rPr lang="en-US" dirty="0"/>
              <a:t>total </a:t>
            </a:r>
            <a:r>
              <a:rPr lang="en-US" dirty="0" smtClean="0"/>
              <a:t>knapsack value) in the optimal solution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5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2333" y="225781"/>
            <a:ext cx="223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PPI (real bio-network)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0493" y="239892"/>
            <a:ext cx="276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(PPI’s random analogue)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492" y="620892"/>
            <a:ext cx="2477729" cy="1199441"/>
          </a:xfrm>
          <a:prstGeom prst="rect">
            <a:avLst/>
          </a:prstGeom>
        </p:spPr>
      </p:pic>
      <p:pic>
        <p:nvPicPr>
          <p:cNvPr id="8" name="Picture 7" descr="Macintosh HD:Users:mohammedalshamrani:Desktop:report:topology:Vinagayam.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13"/>
          <a:stretch/>
        </p:blipFill>
        <p:spPr bwMode="auto">
          <a:xfrm>
            <a:off x="945444" y="578559"/>
            <a:ext cx="2793999" cy="112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70561" y="6172907"/>
            <a:ext cx="89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average total cleansed Damages (=damages outside the knapsack ) in the optimal solution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126545"/>
            <a:ext cx="4572000" cy="32524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666" y="2076985"/>
            <a:ext cx="4585661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2333" y="225781"/>
            <a:ext cx="223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PPI (real bio-network)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0493" y="239892"/>
            <a:ext cx="276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(PPI’s random analogue)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492" y="620892"/>
            <a:ext cx="2477729" cy="1199441"/>
          </a:xfrm>
          <a:prstGeom prst="rect">
            <a:avLst/>
          </a:prstGeom>
        </p:spPr>
      </p:pic>
      <p:pic>
        <p:nvPicPr>
          <p:cNvPr id="8" name="Picture 7" descr="Macintosh HD:Users:mohammedalshamrani:Desktop:report:topology:Vinagayam.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13"/>
          <a:stretch/>
        </p:blipFill>
        <p:spPr bwMode="auto">
          <a:xfrm>
            <a:off x="945444" y="578559"/>
            <a:ext cx="2793999" cy="112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28886" y="6172907"/>
            <a:ext cx="66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total incurred damages (knapsack weight) in the optimal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6263"/>
          <a:stretch/>
        </p:blipFill>
        <p:spPr>
          <a:xfrm>
            <a:off x="4450640" y="1821747"/>
            <a:ext cx="4792137" cy="3552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4859"/>
          <a:stretch/>
        </p:blipFill>
        <p:spPr>
          <a:xfrm>
            <a:off x="-42333" y="2070101"/>
            <a:ext cx="4275666" cy="32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2333" y="225781"/>
            <a:ext cx="223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PPI (real bio-network)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0493" y="239892"/>
            <a:ext cx="276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(PPI’s random analogue)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492" y="620892"/>
            <a:ext cx="2477729" cy="1199441"/>
          </a:xfrm>
          <a:prstGeom prst="rect">
            <a:avLst/>
          </a:prstGeom>
        </p:spPr>
      </p:pic>
      <p:pic>
        <p:nvPicPr>
          <p:cNvPr id="8" name="Picture 7" descr="Macintosh HD:Users:mohammedalshamrani:Desktop:report:topology:Vinagayam.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13"/>
          <a:stretch/>
        </p:blipFill>
        <p:spPr bwMode="auto">
          <a:xfrm>
            <a:off x="945444" y="578559"/>
            <a:ext cx="2793999" cy="112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28886" y="6172907"/>
            <a:ext cx="6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total lost benefits (out-of-knapsack value) in the optimal solution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34444"/>
            <a:ext cx="4656667" cy="334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111" y="1869721"/>
            <a:ext cx="4714711" cy="34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12333" y="225781"/>
            <a:ext cx="223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PPI (real bio-network)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0493" y="239892"/>
            <a:ext cx="276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(PPI’s random analogue)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492" y="620892"/>
            <a:ext cx="2477729" cy="1199441"/>
          </a:xfrm>
          <a:prstGeom prst="rect">
            <a:avLst/>
          </a:prstGeom>
        </p:spPr>
      </p:pic>
      <p:pic>
        <p:nvPicPr>
          <p:cNvPr id="8" name="Picture 7" descr="Macintosh HD:Users:mohammedalshamrani:Desktop:report:topology:Vinagayam.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13"/>
          <a:stretch/>
        </p:blipFill>
        <p:spPr bwMode="auto">
          <a:xfrm>
            <a:off x="945444" y="578559"/>
            <a:ext cx="2793999" cy="112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28886" y="6172907"/>
            <a:ext cx="735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Resilience</a:t>
            </a:r>
            <a:r>
              <a:rPr lang="en-US" dirty="0" smtClean="0"/>
              <a:t>: total benefits (inside knapsack) / total damages (inside knapsack)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10" y="1707445"/>
            <a:ext cx="4445002" cy="3668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556" y="1989667"/>
            <a:ext cx="4565179" cy="31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1445" y="1201887"/>
            <a:ext cx="32025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Working assumptions: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445" y="1899734"/>
            <a:ext cx="7492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The Church-Turing thesis</a:t>
            </a:r>
            <a:r>
              <a:rPr lang="en-US" dirty="0" smtClean="0"/>
              <a:t>: nature doesn’t have more computational capabilities than Turing machines (or any of the other Turing-complete computational models).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P != NP</a:t>
            </a:r>
            <a:r>
              <a:rPr lang="en-US" dirty="0" smtClean="0"/>
              <a:t>, and if it is, nature doesn’t know the polynomial-time algorithm for NP-Complete problems </a:t>
            </a:r>
          </a:p>
        </p:txBody>
      </p:sp>
    </p:spTree>
    <p:extLst>
      <p:ext uri="{BB962C8B-B14F-4D97-AF65-F5344CB8AC3E}">
        <p14:creationId xmlns:p14="http://schemas.microsoft.com/office/powerpoint/2010/main" val="24046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1445" y="1201887"/>
            <a:ext cx="5995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Experiments with the empirical simulation: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445" y="1899734"/>
            <a:ext cx="749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Biased </a:t>
            </a:r>
            <a:r>
              <a:rPr lang="en-US" sz="2400" b="1" dirty="0"/>
              <a:t>Oracle </a:t>
            </a:r>
            <a:r>
              <a:rPr lang="en-US" dirty="0"/>
              <a:t>towards maestro genes (“hub” genes, large in/out degree)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8222" y="2572180"/>
            <a:ext cx="725311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Ø"/>
            </a:pPr>
            <a:r>
              <a:rPr lang="en-US" dirty="0" smtClean="0"/>
              <a:t>If </a:t>
            </a:r>
            <a:r>
              <a:rPr lang="en-US" dirty="0"/>
              <a:t>a gene is repeatedly selected for, its more likely to be beneficial than not (e.g. tumor-repressor p53 protein has been selected for for millions of generations and over time accumulated more and more connections </a:t>
            </a:r>
            <a:r>
              <a:rPr lang="en-US" dirty="0" smtClean="0"/>
              <a:t>with other </a:t>
            </a:r>
            <a:r>
              <a:rPr lang="en-US" dirty="0"/>
              <a:t>genes</a:t>
            </a:r>
            <a:r>
              <a:rPr lang="en-US" dirty="0" smtClean="0"/>
              <a:t>).</a:t>
            </a:r>
          </a:p>
          <a:p>
            <a:pPr marL="285750" indent="-285750">
              <a:buFont typeface="Wingdings" charset="0"/>
              <a:buChar char="Ø"/>
            </a:pPr>
            <a:r>
              <a:rPr lang="en-US" dirty="0" smtClean="0"/>
              <a:t>A biased Oracle would preferentially advice to keep such genes (f(g)=1)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2CC4-7626-2943-8A98-DC99FB938767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1445" y="1201887"/>
            <a:ext cx="7710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source of resilience in stressed biological networks: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445" y="1899734"/>
            <a:ext cx="749299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only do does a stressed network need to maximize benefits (knapsack value) while minimizing damages (knapsack weight), it must do so with the </a:t>
            </a:r>
            <a:r>
              <a:rPr lang="en-US" b="1" dirty="0" smtClean="0"/>
              <a:t>least effort possible (= with as few addition/deletion of nodes, and as few edge reconfigurations,  as possible). </a:t>
            </a:r>
          </a:p>
          <a:p>
            <a:endParaRPr lang="en-US" b="1" dirty="0"/>
          </a:p>
          <a:p>
            <a:r>
              <a:rPr lang="en-US" b="1" dirty="0" smtClean="0"/>
              <a:t>This is (from a computational viewpoint) the justification for the scale-free nature of biological networks.</a:t>
            </a:r>
          </a:p>
          <a:p>
            <a:endParaRPr lang="en-US" b="1" dirty="0"/>
          </a:p>
          <a:p>
            <a:r>
              <a:rPr lang="en-US" b="1" dirty="0" smtClean="0"/>
              <a:t>A few maestro (highly connected) nodes in a scale-free network can fill up the knapsack  with the same value as do many lightly-connected nodes in a</a:t>
            </a:r>
          </a:p>
        </p:txBody>
      </p:sp>
    </p:spTree>
    <p:extLst>
      <p:ext uri="{BB962C8B-B14F-4D97-AF65-F5344CB8AC3E}">
        <p14:creationId xmlns:p14="http://schemas.microsoft.com/office/powerpoint/2010/main" val="23675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0542" y="1787184"/>
            <a:ext cx="2361794" cy="2547554"/>
            <a:chOff x="4967206" y="536223"/>
            <a:chExt cx="2361794" cy="2547554"/>
          </a:xfrm>
        </p:grpSpPr>
        <p:sp>
          <p:nvSpPr>
            <p:cNvPr id="18" name="TextBox 17"/>
            <p:cNvSpPr txBox="1"/>
            <p:nvPr/>
          </p:nvSpPr>
          <p:spPr>
            <a:xfrm>
              <a:off x="4967206" y="2714445"/>
              <a:ext cx="2361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Dr. Jérôme </a:t>
              </a:r>
              <a:r>
                <a:rPr lang="en-US" b="1" dirty="0"/>
                <a:t>Waldispühl</a:t>
              </a:r>
              <a:endParaRPr lang="en-US" b="1" dirty="0" smtClean="0"/>
            </a:p>
          </p:txBody>
        </p:sp>
        <p:pic>
          <p:nvPicPr>
            <p:cNvPr id="6" name="Picture 5" descr="waldisphul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7" t="4795"/>
            <a:stretch/>
          </p:blipFill>
          <p:spPr>
            <a:xfrm>
              <a:off x="5051777" y="536223"/>
              <a:ext cx="1776889" cy="204121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395075" y="1749761"/>
            <a:ext cx="1954381" cy="2563311"/>
            <a:chOff x="860777" y="1545159"/>
            <a:chExt cx="1954381" cy="2563311"/>
          </a:xfrm>
        </p:grpSpPr>
        <p:pic>
          <p:nvPicPr>
            <p:cNvPr id="2" name="Picture 1" descr="majo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427" y="1545159"/>
              <a:ext cx="1643240" cy="205199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60777" y="3739138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Dr. François </a:t>
              </a:r>
              <a:r>
                <a:rPr lang="en-US" b="1" dirty="0"/>
                <a:t>Major</a:t>
              </a:r>
              <a:endParaRPr lang="en-US" b="1" dirty="0" smtClean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98" y="1758962"/>
            <a:ext cx="1787088" cy="2591112"/>
            <a:chOff x="2906891" y="550332"/>
            <a:chExt cx="1787088" cy="2591112"/>
          </a:xfrm>
        </p:grpSpPr>
        <p:pic>
          <p:nvPicPr>
            <p:cNvPr id="4" name="Picture 3" descr="vidal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0"/>
            <a:stretch/>
          </p:blipFill>
          <p:spPr>
            <a:xfrm>
              <a:off x="2963333" y="550332"/>
              <a:ext cx="1730646" cy="20519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06891" y="2772112"/>
              <a:ext cx="1568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Dr. Silvia Vidal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85113" y="964633"/>
            <a:ext cx="1932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Supervisors</a:t>
            </a:r>
            <a:r>
              <a:rPr lang="en-US" dirty="0" smtClean="0"/>
              <a:t>: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7622" y="4347592"/>
            <a:ext cx="1886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Science</a:t>
            </a:r>
          </a:p>
          <a:p>
            <a:r>
              <a:rPr lang="en-US" dirty="0"/>
              <a:t>McGill University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14761" y="437581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Genetics</a:t>
            </a:r>
          </a:p>
          <a:p>
            <a:r>
              <a:rPr lang="en-US" dirty="0"/>
              <a:t>McGill University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3297" y="4377037"/>
            <a:ext cx="2974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 Engineering</a:t>
            </a:r>
          </a:p>
          <a:p>
            <a:r>
              <a:rPr lang="en-US" dirty="0"/>
              <a:t>Institute for Research in Immunology and </a:t>
            </a:r>
            <a:r>
              <a:rPr lang="en-US" dirty="0" smtClean="0"/>
              <a:t>Cancer</a:t>
            </a:r>
            <a:endParaRPr lang="en-US" dirty="0"/>
          </a:p>
        </p:txBody>
      </p:sp>
      <p:pic>
        <p:nvPicPr>
          <p:cNvPr id="19" name="Picture 18" descr="logo_IRIC_full_f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006" y="5379874"/>
            <a:ext cx="1003300" cy="977900"/>
          </a:xfrm>
          <a:prstGeom prst="rect">
            <a:avLst/>
          </a:prstGeom>
        </p:spPr>
      </p:pic>
      <p:pic>
        <p:nvPicPr>
          <p:cNvPr id="20" name="Picture 19" descr="image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30043"/>
          <a:stretch/>
        </p:blipFill>
        <p:spPr>
          <a:xfrm>
            <a:off x="1561370" y="5422207"/>
            <a:ext cx="3349297" cy="7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512" y="3088123"/>
            <a:ext cx="6773565" cy="485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405" y="3088123"/>
            <a:ext cx="716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above graph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represented as an adjacency matrix: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07141" y="4109198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0656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43592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24920" y="4143303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063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7105" y="457290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0611" y="498382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00656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0714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30107" y="5394740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3621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54098" y="536658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64608" y="5780756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24920" y="6166771"/>
            <a:ext cx="267965" cy="211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cintosh HD:Users:mohammedalshamrani:Downloads:School:Waldispul:Z-misc:presentation.group.meeting.may.14.2015:adlema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97111" y="2887723"/>
            <a:ext cx="14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Thank you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5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512" y="3088123"/>
            <a:ext cx="6773565" cy="485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18260" y="4062361"/>
            <a:ext cx="2050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+ or – to signify the nature of the interaction: </a:t>
            </a:r>
            <a:r>
              <a:rPr lang="en-US" sz="2000" dirty="0" smtClean="0">
                <a:solidFill>
                  <a:srgbClr val="000000"/>
                </a:solidFill>
              </a:rPr>
              <a:t>promotional (+)     </a:t>
            </a: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    or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inhibitory (-)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pic>
        <p:nvPicPr>
          <p:cNvPr id="14" name="Picture 13" descr="Macintosh HD:Users:mohammedalshamrani:Downloads:School:Waldispul:Z-misc:presentation.group.meeting.may.14.2015:adlema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pic>
        <p:nvPicPr>
          <p:cNvPr id="10" name="Picture 9" descr="Macintosh HD:Users:mohammedalshamrani:Downloads:School:Waldispul:Z-misc:presentation.group.meeting.may.14.2015:adlema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802" y="3377330"/>
            <a:ext cx="149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(hypothetical)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5315" y="2481147"/>
            <a:ext cx="28933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Oracle says:</a:t>
            </a:r>
          </a:p>
          <a:p>
            <a:pPr>
              <a:spcAft>
                <a:spcPts val="300"/>
              </a:spcAft>
            </a:pPr>
            <a:r>
              <a:rPr lang="en-US" b="1" i="1" dirty="0" smtClean="0"/>
              <a:t>g</a:t>
            </a:r>
            <a:r>
              <a:rPr lang="en-US" b="1" i="1" baseline="-25000" dirty="0" smtClean="0"/>
              <a:t>1</a:t>
            </a:r>
            <a:r>
              <a:rPr lang="en-US" b="1" i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i="1" dirty="0" smtClean="0"/>
              <a:t>g</a:t>
            </a:r>
            <a:r>
              <a:rPr lang="en-US" b="1" i="1" baseline="-25000" dirty="0" smtClean="0"/>
              <a:t>3</a:t>
            </a:r>
            <a:r>
              <a:rPr lang="en-US" b="1" dirty="0" smtClean="0"/>
              <a:t> </a:t>
            </a:r>
            <a:r>
              <a:rPr lang="en-US" dirty="0" smtClean="0"/>
              <a:t>should be</a:t>
            </a:r>
            <a:r>
              <a:rPr lang="en-US" b="1" dirty="0" smtClean="0"/>
              <a:t> up (+)</a:t>
            </a:r>
          </a:p>
          <a:p>
            <a:r>
              <a:rPr lang="en-US" b="1" i="1" dirty="0" smtClean="0"/>
              <a:t>g</a:t>
            </a:r>
            <a:r>
              <a:rPr lang="en-US" b="1" i="1" baseline="-25000" dirty="0" smtClean="0"/>
              <a:t>2</a:t>
            </a:r>
            <a:r>
              <a:rPr lang="en-US" b="1" i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i="1" dirty="0" smtClean="0"/>
              <a:t>g</a:t>
            </a:r>
            <a:r>
              <a:rPr lang="en-US" b="1" i="1" baseline="-25000" dirty="0" smtClean="0"/>
              <a:t>6 </a:t>
            </a:r>
            <a:r>
              <a:rPr lang="en-US" dirty="0" smtClean="0"/>
              <a:t>should be </a:t>
            </a:r>
            <a:r>
              <a:rPr lang="en-US" b="1" dirty="0" smtClean="0"/>
              <a:t>down (-)</a:t>
            </a:r>
          </a:p>
        </p:txBody>
      </p:sp>
      <p:pic>
        <p:nvPicPr>
          <p:cNvPr id="11" name="Picture 10" descr="Macintosh HD:Users:mohammedalshamrani:Downloads:School:Waldispul:Z-misc:presentation.group.meeting.may.14.2015:adlema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77712" y="3573754"/>
            <a:ext cx="2195993" cy="3246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25315" y="2481147"/>
            <a:ext cx="28933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Oracle says:</a:t>
            </a:r>
          </a:p>
          <a:p>
            <a:pPr>
              <a:spcAft>
                <a:spcPts val="300"/>
              </a:spcAft>
            </a:pPr>
            <a:r>
              <a:rPr lang="en-US" b="1" i="1" dirty="0" smtClean="0"/>
              <a:t>g</a:t>
            </a:r>
            <a:r>
              <a:rPr lang="en-US" b="1" i="1" baseline="-25000" dirty="0" smtClean="0"/>
              <a:t>1</a:t>
            </a:r>
            <a:r>
              <a:rPr lang="en-US" b="1" i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i="1" dirty="0" smtClean="0"/>
              <a:t>g</a:t>
            </a:r>
            <a:r>
              <a:rPr lang="en-US" b="1" i="1" baseline="-25000" dirty="0" smtClean="0"/>
              <a:t>3</a:t>
            </a:r>
            <a:r>
              <a:rPr lang="en-US" b="1" dirty="0" smtClean="0"/>
              <a:t> </a:t>
            </a:r>
            <a:r>
              <a:rPr lang="en-US" dirty="0" smtClean="0"/>
              <a:t>should be</a:t>
            </a:r>
            <a:r>
              <a:rPr lang="en-US" b="1" dirty="0" smtClean="0"/>
              <a:t> up (+)</a:t>
            </a:r>
          </a:p>
          <a:p>
            <a:r>
              <a:rPr lang="en-US" b="1" i="1" dirty="0" smtClean="0"/>
              <a:t>g</a:t>
            </a:r>
            <a:r>
              <a:rPr lang="en-US" b="1" i="1" baseline="-25000" dirty="0" smtClean="0"/>
              <a:t>2</a:t>
            </a:r>
            <a:r>
              <a:rPr lang="en-US" b="1" i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i="1" dirty="0" smtClean="0"/>
              <a:t>g</a:t>
            </a:r>
            <a:r>
              <a:rPr lang="en-US" b="1" i="1" baseline="-25000" dirty="0" smtClean="0"/>
              <a:t>6 </a:t>
            </a:r>
            <a:r>
              <a:rPr lang="en-US" dirty="0" smtClean="0"/>
              <a:t>should be </a:t>
            </a:r>
            <a:r>
              <a:rPr lang="en-US" b="1" dirty="0" smtClean="0"/>
              <a:t>down (-)</a:t>
            </a:r>
          </a:p>
        </p:txBody>
      </p:sp>
      <p:pic>
        <p:nvPicPr>
          <p:cNvPr id="26" name="Picture 25" descr="Macintosh HD:Users:mohammedalshamrani:Downloads:School:Waldispul:Z-misc:presentation.group.meeting.may.14.2015:adlema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mohammedalshamrani:Downloads:School:Waldispul:Z-misc:presentation.group.meeting.may.14.2015:adlema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28" y="729012"/>
            <a:ext cx="3268871" cy="226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5" y="3162836"/>
            <a:ext cx="8454301" cy="36578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034257" y="409674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620" y="411217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9665" y="408429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5606" y="4513062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1806" y="451306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4742" y="4936434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8712" y="4926958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4281" y="5322449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592" y="6191856"/>
            <a:ext cx="165100" cy="1397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78229" y="6126096"/>
            <a:ext cx="398445" cy="31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1830" y="6094691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87214" y="6086012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90202" y="5702976"/>
            <a:ext cx="398445" cy="31130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25220" y="5322449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8179" y="5708921"/>
            <a:ext cx="398445" cy="31130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083" y="3174491"/>
            <a:ext cx="3487152" cy="39875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10777" y="169335"/>
            <a:ext cx="1898223" cy="426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1707</Words>
  <Application>Microsoft Macintosh PowerPoint</Application>
  <PresentationFormat>On-screen Show (4:3)</PresentationFormat>
  <Paragraphs>266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</dc:creator>
  <cp:lastModifiedBy>M A</cp:lastModifiedBy>
  <cp:revision>324</cp:revision>
  <dcterms:created xsi:type="dcterms:W3CDTF">2015-06-07T20:12:58Z</dcterms:created>
  <dcterms:modified xsi:type="dcterms:W3CDTF">2016-03-04T07:33:12Z</dcterms:modified>
</cp:coreProperties>
</file>